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156">
          <p15:clr>
            <a:srgbClr val="A4A3A4"/>
          </p15:clr>
        </p15:guide>
        <p15:guide id="2" pos="7333">
          <p15:clr>
            <a:srgbClr val="A4A3A4"/>
          </p15:clr>
        </p15:guide>
        <p15:guide id="3" pos="2230">
          <p15:clr>
            <a:srgbClr val="A4A3A4"/>
          </p15:clr>
        </p15:guide>
        <p15:guide id="4" orient="horz" pos="550">
          <p15:clr>
            <a:srgbClr val="A4A3A4"/>
          </p15:clr>
        </p15:guide>
        <p15:guide id="5" orient="horz" pos="119">
          <p15:clr>
            <a:srgbClr val="A4A3A4"/>
          </p15:clr>
        </p15:guide>
        <p15:guide id="6" orient="horz" pos="436">
          <p15:clr>
            <a:srgbClr val="A4A3A4"/>
          </p15:clr>
        </p15:guide>
        <p15:guide id="7" pos="189">
          <p15:clr>
            <a:srgbClr val="A4A3A4"/>
          </p15:clr>
        </p15:guide>
        <p15:guide id="8" pos="2139">
          <p15:clr>
            <a:srgbClr val="A4A3A4"/>
          </p15:clr>
        </p15:guide>
        <p15:guide id="9" orient="horz" pos="95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i7JRiwMSCFOJ8yrIs1/Ok+en69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5FB20E-E5DD-49B5-877E-9CDB4273DD84}">
  <a:tblStyle styleId="{A85FB20E-E5DD-49B5-877E-9CDB4273DD8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EB1C45D-2D98-40E2-B48D-96D26AD9AE6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56" orient="horz"/>
        <p:guide pos="7333"/>
        <p:guide pos="2230"/>
        <p:guide pos="550" orient="horz"/>
        <p:guide pos="119" orient="horz"/>
        <p:guide pos="436" orient="horz"/>
        <p:guide pos="189"/>
        <p:guide pos="2139"/>
        <p:guide pos="95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Relationship Id="rId5" Type="http://schemas.openxmlformats.org/officeDocument/2006/relationships/image" Target="../media/image25.jp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hyperlink" Target="https://www.notion.so/Team-5-3dc738e300f64ad6820d293b5976b43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1.jpg"/><Relationship Id="rId7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764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8"/>
          <p:cNvSpPr/>
          <p:nvPr/>
        </p:nvSpPr>
        <p:spPr>
          <a:xfrm>
            <a:off x="-200891" y="1735667"/>
            <a:ext cx="12593782" cy="269948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rgbClr val="034DBB"/>
                </a:solidFill>
                <a:latin typeface="Arial"/>
                <a:ea typeface="Arial"/>
                <a:cs typeface="Arial"/>
                <a:sym typeface="Arial"/>
              </a:rPr>
              <a:t>핫플레이스 검색 </a:t>
            </a: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r>
              <a:rPr b="0" i="0" lang="ko-KR" sz="6000" u="none" cap="none" strike="noStrike">
                <a:solidFill>
                  <a:srgbClr val="034DBB"/>
                </a:solidFill>
                <a:latin typeface="Arial"/>
                <a:ea typeface="Arial"/>
                <a:cs typeface="Arial"/>
                <a:sym typeface="Arial"/>
              </a:rPr>
              <a:t> 추천 </a:t>
            </a: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 결과 보고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8"/>
          <p:cNvSpPr/>
          <p:nvPr/>
        </p:nvSpPr>
        <p:spPr>
          <a:xfrm>
            <a:off x="4212936" y="6330537"/>
            <a:ext cx="3766127" cy="42333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신박하고 범상치않은 Team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79520" y="135000"/>
            <a:ext cx="10514520" cy="48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프로젝트 일정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04720" y="699236"/>
            <a:ext cx="10981440" cy="590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아래와 같이 프로젝트는 5일간 진행됨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4">
            <a:alphaModFix/>
          </a:blip>
          <a:srcRect b="1160" l="487" r="745" t="1161"/>
          <a:stretch/>
        </p:blipFill>
        <p:spPr>
          <a:xfrm>
            <a:off x="361914" y="1289880"/>
            <a:ext cx="11468172" cy="48688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38721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479520" y="135000"/>
            <a:ext cx="10514520" cy="48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프로젝트 일정 - WBS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4">
            <a:alphaModFix/>
          </a:blip>
          <a:srcRect b="8550" l="7012" r="29132" t="22459"/>
          <a:stretch/>
        </p:blipFill>
        <p:spPr>
          <a:xfrm>
            <a:off x="4290646" y="700350"/>
            <a:ext cx="7275784" cy="61072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7"/>
          <p:cNvSpPr/>
          <p:nvPr/>
        </p:nvSpPr>
        <p:spPr>
          <a:xfrm>
            <a:off x="1123355" y="1390008"/>
            <a:ext cx="2270030" cy="408970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37352F"/>
                </a:solidFill>
                <a:latin typeface="Arial"/>
                <a:ea typeface="Arial"/>
                <a:cs typeface="Arial"/>
                <a:sym typeface="Arial"/>
              </a:rPr>
              <a:t>모듈명</a:t>
            </a:r>
            <a:endParaRPr b="1" i="0" sz="1800" u="none" cap="none" strike="noStrike">
              <a:solidFill>
                <a:srgbClr val="3735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-KR" sz="1400" u="none" cap="none" strike="noStrike">
                <a:solidFill>
                  <a:srgbClr val="37352F"/>
                </a:solidFill>
                <a:latin typeface="Arial"/>
                <a:ea typeface="Arial"/>
                <a:cs typeface="Arial"/>
                <a:sym typeface="Arial"/>
              </a:rPr>
              <a:t>데이터 수집 </a:t>
            </a:r>
            <a:endParaRPr b="0" i="0" sz="1400" u="none" cap="none" strike="noStrike">
              <a:solidFill>
                <a:srgbClr val="3735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-KR" sz="1400" u="none" cap="none" strike="noStrike">
                <a:solidFill>
                  <a:srgbClr val="37352F"/>
                </a:solidFill>
                <a:latin typeface="Arial"/>
                <a:ea typeface="Arial"/>
                <a:cs typeface="Arial"/>
                <a:sym typeface="Arial"/>
              </a:rPr>
              <a:t>데이터 저장 및 관리 </a:t>
            </a:r>
            <a:endParaRPr b="0" i="0" sz="1400" u="none" cap="none" strike="noStrike">
              <a:solidFill>
                <a:srgbClr val="3735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-KR" sz="1400" u="none" cap="none" strike="noStrike">
                <a:solidFill>
                  <a:srgbClr val="37352F"/>
                </a:solidFill>
                <a:latin typeface="Arial"/>
                <a:ea typeface="Arial"/>
                <a:cs typeface="Arial"/>
                <a:sym typeface="Arial"/>
              </a:rPr>
              <a:t>정보 서칭(검색) </a:t>
            </a:r>
            <a:endParaRPr/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-KR" sz="1400" u="none" cap="none" strike="noStrike">
                <a:solidFill>
                  <a:srgbClr val="37352F"/>
                </a:solidFill>
                <a:latin typeface="Arial"/>
                <a:ea typeface="Arial"/>
                <a:cs typeface="Arial"/>
                <a:sym typeface="Arial"/>
              </a:rPr>
              <a:t>화면 입출력 </a:t>
            </a:r>
            <a:endParaRPr b="0" i="0" sz="1400" u="none" cap="none" strike="noStrike">
              <a:solidFill>
                <a:srgbClr val="3735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-KR" sz="1400" u="none" cap="none" strike="noStrike">
                <a:solidFill>
                  <a:srgbClr val="37352F"/>
                </a:solidFill>
                <a:latin typeface="Arial"/>
                <a:ea typeface="Arial"/>
                <a:cs typeface="Arial"/>
                <a:sym typeface="Arial"/>
              </a:rPr>
              <a:t>관광지 추천 </a:t>
            </a:r>
            <a:endParaRPr b="0" i="0" sz="1400" u="none" cap="none" strike="noStrike">
              <a:solidFill>
                <a:srgbClr val="3735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-KR" sz="1400" u="none" cap="none" strike="noStrike">
                <a:solidFill>
                  <a:srgbClr val="37352F"/>
                </a:solidFill>
                <a:latin typeface="Arial"/>
                <a:ea typeface="Arial"/>
                <a:cs typeface="Arial"/>
                <a:sym typeface="Arial"/>
              </a:rPr>
              <a:t>데이터 분류 </a:t>
            </a:r>
            <a:endParaRPr b="0" i="0" sz="1400" u="none" cap="none" strike="noStrike">
              <a:solidFill>
                <a:srgbClr val="3735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-KR" sz="1400" u="none" cap="none" strike="noStrike">
                <a:solidFill>
                  <a:srgbClr val="37352F"/>
                </a:solidFill>
                <a:latin typeface="Arial"/>
                <a:ea typeface="Arial"/>
                <a:cs typeface="Arial"/>
                <a:sym typeface="Arial"/>
              </a:rPr>
              <a:t>데이터 분석 </a:t>
            </a:r>
            <a:endParaRPr b="0" i="0" sz="1400" u="none" cap="none" strike="noStrike">
              <a:solidFill>
                <a:srgbClr val="37352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-KR" sz="1400" u="none" cap="none" strike="noStrike">
                <a:solidFill>
                  <a:srgbClr val="37352F"/>
                </a:solidFill>
                <a:latin typeface="Arial"/>
                <a:ea typeface="Arial"/>
                <a:cs typeface="Arial"/>
                <a:sym typeface="Arial"/>
              </a:rPr>
              <a:t>데이터 필터링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예상 이슈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479519" y="972360"/>
            <a:ext cx="11373813" cy="64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시스템 구축 과정에서 아래와 같은 3가지 이슈가 예상되며, 대응방안은 다음과 같음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Google Shape;207;p28"/>
          <p:cNvGraphicFramePr/>
          <p:nvPr/>
        </p:nvGraphicFramePr>
        <p:xfrm>
          <a:off x="1326772" y="22322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{A85FB20E-E5DD-49B5-877E-9CDB4273DD84}</a:tableStyleId>
              </a:tblPr>
              <a:tblGrid>
                <a:gridCol w="560675"/>
                <a:gridCol w="4474975"/>
                <a:gridCol w="4502800"/>
              </a:tblGrid>
              <a:tr h="49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예 상 이 슈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대 응 방 안</a:t>
                      </a:r>
                      <a:endParaRPr b="0"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DBB"/>
                    </a:solidFill>
                  </a:tcPr>
                </a:tc>
              </a:tr>
              <a:tr h="88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128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카테고리별 데이터 </a:t>
                      </a: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불균형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2679" lvl="0" marL="93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변환을 통한 </a:t>
                      </a: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증강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9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-22679" lvl="0" marL="93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모델링 시 학습 이미지 데이터가 </a:t>
                      </a: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방대함</a:t>
                      </a:r>
                      <a:endParaRPr b="1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2679" lvl="0" marL="93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</a:t>
                      </a: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샘플링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으로 데이터의 양을 줄임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21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45725" marL="45725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-22679" lvl="0" marL="93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텍스트 데이터 필터링 기준이 모호함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2679" lvl="0" marL="936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광고글에 자주 사용되는 문장을 학습시킴</a:t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45036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/>
        </p:nvSpPr>
        <p:spPr>
          <a:xfrm>
            <a:off x="193770" y="127009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프로젝트 관련 문서 - 상세 기능 설명서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4" name="Google Shape;214;p29"/>
          <p:cNvGraphicFramePr/>
          <p:nvPr/>
        </p:nvGraphicFramePr>
        <p:xfrm>
          <a:off x="330200" y="833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{BEB1C45D-2D98-40E2-B48D-96D26AD9AE6D}</a:tableStyleId>
              </a:tblPr>
              <a:tblGrid>
                <a:gridCol w="678725"/>
                <a:gridCol w="1415350"/>
                <a:gridCol w="2252175"/>
                <a:gridCol w="5723875"/>
                <a:gridCol w="565375"/>
                <a:gridCol w="896075"/>
              </a:tblGrid>
              <a:tr h="22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05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모듈명</a:t>
                      </a:r>
                      <a:endParaRPr b="1" i="0" sz="105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기능명</a:t>
                      </a:r>
                      <a:endParaRPr b="1" i="0" sz="105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 상세설명</a:t>
                      </a:r>
                      <a:endParaRPr b="1" i="0" sz="105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b="1" i="0" sz="105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담당자</a:t>
                      </a:r>
                      <a:endParaRPr b="1" i="0" sz="105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rgbClr val="034DBB"/>
                    </a:solidFill>
                  </a:tcPr>
                </a:tc>
              </a:tr>
              <a:tr h="226150">
                <a:tc rowSpan="19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</a:t>
                      </a:r>
                      <a:b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베이스</a:t>
                      </a:r>
                      <a:b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(DB)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 데이터 수집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1-1. 사용자 위치 정보 수집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GPS를 통한 사용자의 </a:t>
                      </a:r>
                      <a:r>
                        <a:rPr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위치 정보 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확인, 방문 기록 저장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박병준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1-2. 관광지 위치 정보 수집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DB에 축적된 각 관광지의 위치 저장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1-3. 텍스트 크롤링 (SNS)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최신 트렌드를 파악할 수 있는 </a:t>
                      </a:r>
                      <a:r>
                        <a:rPr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SNS 텍스트 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주기적 수집 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이재상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1-4. 텍스트 크롤링 (블로그)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최신 트렌드를 파악할 수 있는 </a:t>
                      </a:r>
                      <a:r>
                        <a:rPr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블로그 텍스트 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주기적 수집 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341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1-5. 이미지 크롤링 (포털)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최신 트렌드를 파악할 수 있는 포털 이미지 주기적 수집 (크롤링의 결과로 선정된 텍스트로 검색)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26150">
                <a:tc vMerge="1"/>
                <a:tc row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 데이터 저장 및 관리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2-1. 기존 데이터 관리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DB에서 기존의 데이터들 관리 (관광지, 숙박업소, 위치 및 거리 등)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박병준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2-2. 사용자 위치 정보 수집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사용자의 위치 정보 저장 및 관리 (사용자 방문 기록에 활용)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2-3. 관광지 위치 정보 수집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관광지의 위치 정보 저장 및 관리 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1920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2-4. 추가적 데이터 관리 (텍스트)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 결과로 나온 텍스트를 추가하여 DB에 저장 및 관리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이재상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1900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2-5. 추가적 데이터 관리 (이미지)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 결과로 나온 이미지를 추가하여 DB에 저장 및 관리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26150">
                <a:tc vMerge="1"/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 정보 서칭 (검색)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3-1. 이미지 서칭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입력한 </a:t>
                      </a:r>
                      <a:r>
                        <a:rPr b="0"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에 맞는 관광지 정보 서칭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신민수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3-2. 키워드 서칭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입력한 </a:t>
                      </a:r>
                      <a:r>
                        <a:rPr b="0"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텍스트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에 맞는 관광지 정보 서칭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3-3. 숙박업소 서칭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입력한 이미지나 텍스트에 맞는 숙박업소 정보 서칭 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박병준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3-4. 필터 검색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위치, 카테고리 등 조건을 만족하는 관광지 서칭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이재상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4. 화면 입출력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4-1. 요청 기능 입력 화면 출력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원하는 기능을 입력하는 메뉴를 화면에 출력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허채범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4-2. 요청한 정보 출력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요청하는 기능을 수행한 결과 데이터를 화면에 출력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26150">
                <a:tc vMerge="1"/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5. 관광지 추천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5-1. 카테고리 기준 추천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입력한 데이터의 카테고리에 해당되는 </a:t>
                      </a:r>
                      <a:r>
                        <a:rPr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핫플레이스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등 관광지 정보 제공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5-2. 핫플레이스 추천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DB에 축적된 데이터를 바탕으로 특정 기간 및 시점의 핫플레이스 정보 제공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053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5-3. 여행 코스 추천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사용자의 위치에서 특정 반경 내에 있는 관광지의 데이터를 참고하여, 적합한 </a:t>
                      </a:r>
                      <a:r>
                        <a:rPr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코스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제공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187925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</a:t>
                      </a:r>
                      <a:b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모듈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6. 데이터 분류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6-1. 카테고리 분류 (이미지)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크롤링한 이미지들을 모델에 투입하여 </a:t>
                      </a:r>
                      <a:r>
                        <a:rPr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 분류</a:t>
                      </a:r>
                      <a:endParaRPr b="0" i="0" sz="105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박병준, 이재상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6-2. 카테고리 분류 (텍스트)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크롤링한 텍스트들을 모델에 투입하여 </a:t>
                      </a:r>
                      <a:r>
                        <a:rPr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 분류</a:t>
                      </a:r>
                      <a:endParaRPr b="0" i="0" sz="105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신민수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7. 데이터 분석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7-1. 트렌드 분석 (시계열)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DB에 누적된 데이터들을 바탕으로, 특정 기간동안의 트렌드 흐름을 분석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허채범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175425">
                <a:tc vMerge="1"/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8. 데이터 필터링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8-1. 빈도 기준 필터링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 결과로 출력되는 텍스트들의 </a:t>
                      </a:r>
                      <a:r>
                        <a:rPr b="0"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빈도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를 확인하여, 특정 기준에 충족되는 데이터만 보존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신민수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8-2. 스팸 필터링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광고성</a:t>
                      </a:r>
                      <a:r>
                        <a:rPr b="1"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텍스트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를 배제한 데이터만 보존 (배제한 데이터들 따로 보존, 활용)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  <a:tr h="226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8-3. 감성분석 필터링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감성분석</a:t>
                      </a: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결과, 추천 가능한 데이터만 보존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989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5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125" marB="0" marR="4125" marL="4125" anchor="ctr"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95019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209550" y="166743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프로젝트 관련 문서 - 요구 사항 정의서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1" name="Google Shape;221;p30"/>
          <p:cNvGraphicFramePr/>
          <p:nvPr/>
        </p:nvGraphicFramePr>
        <p:xfrm>
          <a:off x="104775" y="731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{BEB1C45D-2D98-40E2-B48D-96D26AD9AE6D}</a:tableStyleId>
              </a:tblPr>
              <a:tblGrid>
                <a:gridCol w="1133475"/>
                <a:gridCol w="1231900"/>
                <a:gridCol w="2114550"/>
                <a:gridCol w="5756275"/>
                <a:gridCol w="679450"/>
                <a:gridCol w="1066800"/>
              </a:tblGrid>
              <a:tr h="324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구분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모듈명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기능명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 상세설명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rgbClr val="034D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담당자</a:t>
                      </a:r>
                      <a:endParaRPr b="1" i="0" sz="11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rgbClr val="034DBB"/>
                    </a:solidFill>
                  </a:tcPr>
                </a:tc>
              </a:tr>
              <a:tr h="216875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준비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 데이터 수집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1-1. 사용자 위치 정보 수집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</a:t>
                      </a:r>
                      <a:r>
                        <a:rPr lang="ko-KR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위치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파악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박병준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2168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1-2. 관광지 위치 정보 수집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위치 파악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vMerge="1"/>
              </a:tr>
              <a:tr h="3245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1-3. 텍스트 크롤링 (SNS, 블로그)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최신 트렌드를 파악할 수 있는 텍스트를 </a:t>
                      </a:r>
                      <a:r>
                        <a:rPr lang="ko-KR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SNS, 블로그 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등에서 주기적 수집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이재상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31962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1-4. 이미지 크롤링 (포털)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최신 트렌드를 파악할 수 있는 포털 이미지 주기적 수집 (크롤링의 결과로 선정된 텍스트로 검색)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vMerge="1"/>
              </a:tr>
              <a:tr h="4841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처리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 데이터 분류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2-1. 데이터 분류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크롤링한 이미지, 텍스트를 </a:t>
                      </a:r>
                      <a:r>
                        <a:rPr lang="ko-KR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카테고리별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 분류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박병준, 이재상, 신민수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324575">
                <a:tc vMerge="1"/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3. 데이터 필터링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3-1. 필터링 기준 설정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 결과로 출력되는 텍스트들의 </a:t>
                      </a:r>
                      <a:r>
                        <a:rPr lang="ko-KR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빈도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를 확인, 특정 기준 충족 시 보존 (1차)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신민수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4105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광고성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텍스트를 배제한 데이터만 보존 (2차)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vMerge="1"/>
              </a:tr>
              <a:tr h="3245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감성분석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결과를 기반으로 추천가능한 관광지 선정 (3차)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vMerge="1"/>
              </a:tr>
              <a:tr h="324575">
                <a:tc row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요청 기능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4. 정보 검색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4-1. 이미지, 키워드 서칭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입력한 이미지, 텍스트에 맞는 관광지 정보 서칭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신민수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3245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4-2. 숙박업소 서칭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입력한 이미지나 텍스트에 맞는 숙박업소 정보 서칭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박병준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34215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4-3. 필터 검색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위치, 카테고리 등 조건을 만족하는 관광지 서칭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이재상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324575">
                <a:tc vMerge="1"/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5. 관광지 추천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5-1. 카테고리 기준 추천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입력한 데이터의 카테고리에 해당되는 관광지 정보 제공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허채범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3245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5-2. 핫플레이스 추천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DB에 축적된 데이터를 바탕으로 특정 기간 및 시점의 </a:t>
                      </a:r>
                      <a:r>
                        <a:rPr lang="ko-KR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핫플레이스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정보 제공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vMerge="1"/>
              </a:tr>
              <a:tr h="3245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5-3. 여행 코스 추천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사용자의 위치에서 특정 반경 내에 있는 관광지의 데이터를 참고하여, 적합한 코스 정보 제공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vMerge="1"/>
              </a:tr>
              <a:tr h="3245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6. 트렌드 분석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6-1. 트렌드 분석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DB에 저장된 데이터를 바탕으로, 특정 기간 동안의 </a:t>
                      </a:r>
                      <a:r>
                        <a:rPr lang="ko-KR" sz="11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트렌드</a:t>
                      </a: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를 분석하여 정보 제공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이재상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4289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GUI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7. 입출력 화면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7-1. 요청 기능 입력 화면 출력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원하는 기능을 입력하는 메뉴를 화면에 출력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박병준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</a:tr>
              <a:tr h="3245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7-2. 요청한 정보 출력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사용자가 요청하는 기능을 수행한 결과 데이터를 화면에 출력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105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00" marB="0" marR="4400" marL="4400" anchor="ctr">
                    <a:solidFill>
                      <a:schemeClr val="lt1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56759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209550" y="166743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프로젝트 관련 문서 - 테이블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8" name="Google Shape;228;p31"/>
          <p:cNvGraphicFramePr/>
          <p:nvPr/>
        </p:nvGraphicFramePr>
        <p:xfrm>
          <a:off x="155564" y="7678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{A85FB20E-E5DD-49B5-877E-9CDB4273DD84}</a:tableStyleId>
              </a:tblPr>
              <a:tblGrid>
                <a:gridCol w="354875"/>
                <a:gridCol w="873050"/>
                <a:gridCol w="1336100"/>
                <a:gridCol w="1120575"/>
                <a:gridCol w="415275"/>
                <a:gridCol w="996825"/>
                <a:gridCol w="829800"/>
                <a:gridCol w="775925"/>
              </a:tblGrid>
              <a:tr h="404425">
                <a:tc grid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테이블목록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145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추천 및 검색 시스템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2022.10.06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신민수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8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주제영역명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테이블ID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초기건수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최대건수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증가건수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20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TB_SYS_USER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개인정보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TB_SYS_LOC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위치정보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시스템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TB_SYS_SEARCH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사용자 검색정보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TB_DT_IMAGE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이미지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5000000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TB_DT_TEXT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텍스트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5000000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TB_DT_INFO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정보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5000000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TB_DT_REF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필터링 데이터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10000000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" name="Google Shape;229;p31"/>
          <p:cNvGraphicFramePr/>
          <p:nvPr/>
        </p:nvGraphicFramePr>
        <p:xfrm>
          <a:off x="6924063" y="7560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{A85FB20E-E5DD-49B5-877E-9CDB4273DD84}</a:tableStyleId>
              </a:tblPr>
              <a:tblGrid>
                <a:gridCol w="680875"/>
                <a:gridCol w="798650"/>
                <a:gridCol w="1025250"/>
                <a:gridCol w="667275"/>
                <a:gridCol w="330575"/>
                <a:gridCol w="526475"/>
                <a:gridCol w="563200"/>
                <a:gridCol w="550950"/>
              </a:tblGrid>
              <a:tr h="342900">
                <a:tc grid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34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테이블정의서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66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주제영역명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2022.10.06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신민수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6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테이블ID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TB_DT_TEXT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테이블명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 이미지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266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테이블설명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국내 관광지 소개(텍스트)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6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티입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data_ID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번호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PK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소개 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386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인덱스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인덱스키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190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PK_TB_DT_TEXT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data_ID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323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업무규칙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data_ID 수정 금지!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0" name="Google Shape;230;p31"/>
          <p:cNvGraphicFramePr/>
          <p:nvPr/>
        </p:nvGraphicFramePr>
        <p:xfrm>
          <a:off x="6910757" y="34550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{A85FB20E-E5DD-49B5-877E-9CDB4273DD84}</a:tableStyleId>
              </a:tblPr>
              <a:tblGrid>
                <a:gridCol w="640250"/>
                <a:gridCol w="594075"/>
                <a:gridCol w="1191600"/>
                <a:gridCol w="604425"/>
                <a:gridCol w="460525"/>
                <a:gridCol w="581400"/>
                <a:gridCol w="518375"/>
                <a:gridCol w="552625"/>
              </a:tblGrid>
              <a:tr h="423725">
                <a:tc grid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34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테이블정의서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295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주제 영역명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2022.10.06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신민수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95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테이블ID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TB_DT_IMAGE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테이블명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이미지 관리</a:t>
                      </a:r>
                      <a:endParaRPr sz="1400" u="none" cap="none" strike="noStrike"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3295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테이블설명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국내 관광지의 이미지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32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티입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data_ID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번호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PK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img_path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이미지 경로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num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66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인덱스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인덱스키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707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PK_DB_IMAGE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data_ID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40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업무규칙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data_ID 수정 금지!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1" name="Google Shape;231;p31"/>
          <p:cNvGraphicFramePr/>
          <p:nvPr/>
        </p:nvGraphicFramePr>
        <p:xfrm>
          <a:off x="155563" y="34578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{A85FB20E-E5DD-49B5-877E-9CDB4273DD84}</a:tableStyleId>
              </a:tblPr>
              <a:tblGrid>
                <a:gridCol w="760150"/>
                <a:gridCol w="1281250"/>
                <a:gridCol w="1643000"/>
                <a:gridCol w="937850"/>
                <a:gridCol w="465400"/>
                <a:gridCol w="486550"/>
                <a:gridCol w="609300"/>
                <a:gridCol w="518925"/>
              </a:tblGrid>
              <a:tr h="286850">
                <a:tc gridSpan="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34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테이블정의서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231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주제영역명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관리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2022.10.06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신민수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31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테이블ID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TB_DB_INFO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테이블명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정보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293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테이블설명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국내 관광지의 이름, 소개, 위치, 카테고리, 문의 및 안내, 홈페이지, 이용 시간에 대한 정보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23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No.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컬럼ID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컬럼명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티입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길이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KEY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비고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14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data_ID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번호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PK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name_tour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관광지명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intro_tour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소개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loc_tour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위치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cate_tour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카테고리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call_tour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문의 및 안내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site_tour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홈페이지 주소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Varchar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time_tour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관광지 이용시간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549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인덱스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인덱스키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1832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PK_TB_DB_INFO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hMerge="1"/>
                <a:tc grid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data_ID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  <a:tr h="270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업무규칙</a:t>
                      </a:r>
                      <a:endParaRPr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data_ID 수정 금지</a:t>
                      </a:r>
                      <a:endParaRPr b="0" i="0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 rotWithShape="1">
          <a:blip r:embed="rId4">
            <a:alphaModFix/>
          </a:blip>
          <a:srcRect b="0" l="0" r="32258" t="0"/>
          <a:stretch/>
        </p:blipFill>
        <p:spPr>
          <a:xfrm>
            <a:off x="79788" y="665691"/>
            <a:ext cx="5945873" cy="61196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32"/>
          <p:cNvPicPr preferRelativeResize="0"/>
          <p:nvPr/>
        </p:nvPicPr>
        <p:blipFill rotWithShape="1">
          <a:blip r:embed="rId5">
            <a:alphaModFix/>
          </a:blip>
          <a:srcRect b="0" l="2482" r="5389" t="0"/>
          <a:stretch/>
        </p:blipFill>
        <p:spPr>
          <a:xfrm>
            <a:off x="3487613" y="1698817"/>
            <a:ext cx="3440858" cy="26128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6">
            <a:alphaModFix/>
          </a:blip>
          <a:srcRect b="0" l="1846" r="24874" t="0"/>
          <a:stretch/>
        </p:blipFill>
        <p:spPr>
          <a:xfrm>
            <a:off x="6999824" y="665691"/>
            <a:ext cx="5065496" cy="6115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32"/>
          <p:cNvSpPr txBox="1"/>
          <p:nvPr/>
        </p:nvSpPr>
        <p:spPr>
          <a:xfrm>
            <a:off x="456074" y="129138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모델링 – 텍스트 분류 및 크롤링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 rotWithShape="1">
          <a:blip r:embed="rId4">
            <a:alphaModFix/>
          </a:blip>
          <a:srcRect b="1213" l="542" r="10443" t="992"/>
          <a:stretch/>
        </p:blipFill>
        <p:spPr>
          <a:xfrm>
            <a:off x="604638" y="704729"/>
            <a:ext cx="4938346" cy="58717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33"/>
          <p:cNvPicPr preferRelativeResize="0"/>
          <p:nvPr/>
        </p:nvPicPr>
        <p:blipFill rotWithShape="1">
          <a:blip r:embed="rId5">
            <a:alphaModFix/>
          </a:blip>
          <a:srcRect b="0" l="0" r="4813" t="0"/>
          <a:stretch/>
        </p:blipFill>
        <p:spPr>
          <a:xfrm>
            <a:off x="6147622" y="704729"/>
            <a:ext cx="5016678" cy="587808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33"/>
          <p:cNvSpPr txBox="1"/>
          <p:nvPr/>
        </p:nvSpPr>
        <p:spPr>
          <a:xfrm>
            <a:off x="456074" y="129138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모델링 – 이미지 분류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68483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/>
          <p:nvPr/>
        </p:nvSpPr>
        <p:spPr>
          <a:xfrm>
            <a:off x="2339095" y="3070585"/>
            <a:ext cx="7362453" cy="9268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2339095" y="4205423"/>
            <a:ext cx="7362453" cy="9268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2339095" y="1927287"/>
            <a:ext cx="7362453" cy="9268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447770" y="242943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프로젝트 협업 도구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4678631" y="4482565"/>
            <a:ext cx="4961049" cy="43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저용량 자료(실시간 회의, 문서) 공유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협업과 정리 - 노션 :: 일상다반사" id="259" name="Google Shape;259;p34"/>
          <p:cNvPicPr preferRelativeResize="0"/>
          <p:nvPr/>
        </p:nvPicPr>
        <p:blipFill rotWithShape="1">
          <a:blip r:embed="rId4">
            <a:alphaModFix/>
          </a:blip>
          <a:srcRect b="4878" l="2520" r="2354" t="3669"/>
          <a:stretch/>
        </p:blipFill>
        <p:spPr>
          <a:xfrm>
            <a:off x="2500835" y="4254668"/>
            <a:ext cx="1879601" cy="816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업무 협업 툴 슬랙(Slack)에 대해 알아보자.. 슬랙이란? | by 미완성의 신 | Medium" id="260" name="Google Shape;260;p34"/>
          <p:cNvPicPr preferRelativeResize="0"/>
          <p:nvPr/>
        </p:nvPicPr>
        <p:blipFill rotWithShape="1">
          <a:blip r:embed="rId5">
            <a:alphaModFix/>
          </a:blip>
          <a:srcRect b="0" l="0" r="0" t="6530"/>
          <a:stretch/>
        </p:blipFill>
        <p:spPr>
          <a:xfrm>
            <a:off x="2435716" y="3200867"/>
            <a:ext cx="2236398" cy="68025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/>
          <p:nvPr/>
        </p:nvSpPr>
        <p:spPr>
          <a:xfrm>
            <a:off x="5113578" y="3317010"/>
            <a:ext cx="4382477" cy="433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 공유를 통해 소통하며 회의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깃허브 사용하기(중급자편). Git을 사용해서 클라우드를 쓰듯이 소스들을 업로드해서 저장하고 다른… | by 신동규 | Medium" id="262" name="Google Shape;262;p34"/>
          <p:cNvPicPr preferRelativeResize="0"/>
          <p:nvPr/>
        </p:nvPicPr>
        <p:blipFill rotWithShape="1">
          <a:blip r:embed="rId6">
            <a:alphaModFix/>
          </a:blip>
          <a:srcRect b="21637" l="5834" r="4193" t="13390"/>
          <a:stretch/>
        </p:blipFill>
        <p:spPr>
          <a:xfrm>
            <a:off x="2459433" y="2008497"/>
            <a:ext cx="2183330" cy="71730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641710" y="2221748"/>
            <a:ext cx="3220964" cy="43798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코드 관련 자료 공유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294036" y="195706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프로젝트 협업 도구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1454122" y="947420"/>
            <a:ext cx="11373813" cy="64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 rotWithShape="1">
          <a:blip r:embed="rId4">
            <a:alphaModFix/>
          </a:blip>
          <a:srcRect b="0" l="0" r="21579" t="0"/>
          <a:stretch/>
        </p:blipFill>
        <p:spPr>
          <a:xfrm>
            <a:off x="464552" y="1204685"/>
            <a:ext cx="5420455" cy="42206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테이블이(가) 표시된 사진&#10;&#10;자동 생성된 설명" id="272" name="Google Shape;27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5239" y="1204685"/>
            <a:ext cx="5542209" cy="42206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35">
            <a:hlinkClick r:id="rId6"/>
          </p:cNvPr>
          <p:cNvSpPr/>
          <p:nvPr/>
        </p:nvSpPr>
        <p:spPr>
          <a:xfrm>
            <a:off x="11334998" y="5910580"/>
            <a:ext cx="730332" cy="76002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26250" y="16758"/>
                </a:moveTo>
                <a:lnTo>
                  <a:pt x="71250" y="16758"/>
                </a:lnTo>
                <a:lnTo>
                  <a:pt x="93750" y="38379"/>
                </a:lnTo>
                <a:lnTo>
                  <a:pt x="93750" y="103242"/>
                </a:lnTo>
                <a:lnTo>
                  <a:pt x="26250" y="103242"/>
                </a:lnTo>
                <a:close/>
              </a:path>
              <a:path extrusionOk="0" fill="darkenLess" h="120000" w="120000">
                <a:moveTo>
                  <a:pt x="26250" y="16758"/>
                </a:moveTo>
                <a:lnTo>
                  <a:pt x="71250" y="16758"/>
                </a:lnTo>
                <a:lnTo>
                  <a:pt x="71250" y="38379"/>
                </a:lnTo>
                <a:lnTo>
                  <a:pt x="93750" y="38379"/>
                </a:lnTo>
                <a:lnTo>
                  <a:pt x="93750" y="103242"/>
                </a:lnTo>
                <a:lnTo>
                  <a:pt x="26250" y="103242"/>
                </a:lnTo>
                <a:close/>
              </a:path>
              <a:path extrusionOk="0" fill="darken" h="120000" w="120000">
                <a:moveTo>
                  <a:pt x="71250" y="16758"/>
                </a:moveTo>
                <a:lnTo>
                  <a:pt x="71250" y="38379"/>
                </a:lnTo>
                <a:lnTo>
                  <a:pt x="93750" y="38379"/>
                </a:lnTo>
                <a:close/>
              </a:path>
              <a:path extrusionOk="0" fill="none" h="120000" w="120000">
                <a:moveTo>
                  <a:pt x="26250" y="16758"/>
                </a:moveTo>
                <a:lnTo>
                  <a:pt x="71250" y="16758"/>
                </a:lnTo>
                <a:lnTo>
                  <a:pt x="93750" y="38379"/>
                </a:lnTo>
                <a:lnTo>
                  <a:pt x="93750" y="103242"/>
                </a:lnTo>
                <a:lnTo>
                  <a:pt x="26250" y="103242"/>
                </a:lnTo>
                <a:close/>
                <a:moveTo>
                  <a:pt x="93750" y="38379"/>
                </a:moveTo>
                <a:lnTo>
                  <a:pt x="71250" y="38379"/>
                </a:lnTo>
                <a:lnTo>
                  <a:pt x="71250" y="16758"/>
                </a:lnTo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4179277"/>
            <a:ext cx="12192000" cy="302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9"/>
          <p:cNvSpPr/>
          <p:nvPr/>
        </p:nvSpPr>
        <p:spPr>
          <a:xfrm>
            <a:off x="4234398" y="76201"/>
            <a:ext cx="3723204" cy="7451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개요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조직 및 역할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구성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일정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예상 이슈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관련 문서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모델링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협업 도구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추후 계획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524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524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52450" lvl="0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39175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 txBox="1"/>
          <p:nvPr/>
        </p:nvSpPr>
        <p:spPr>
          <a:xfrm>
            <a:off x="346906" y="259843"/>
            <a:ext cx="2740679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회의록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9127" y="1418492"/>
            <a:ext cx="3034355" cy="45074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7355" y="1418494"/>
            <a:ext cx="2985157" cy="449577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6">
            <a:alphaModFix/>
          </a:blip>
          <a:srcRect b="0" l="0" r="2324" t="0"/>
          <a:stretch/>
        </p:blipFill>
        <p:spPr>
          <a:xfrm>
            <a:off x="9114426" y="1412630"/>
            <a:ext cx="2954485" cy="45074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3" name="Google Shape;283;p36"/>
          <p:cNvPicPr preferRelativeResize="0"/>
          <p:nvPr/>
        </p:nvPicPr>
        <p:blipFill rotWithShape="1">
          <a:blip r:embed="rId7">
            <a:alphaModFix/>
          </a:blip>
          <a:srcRect b="331" l="0" r="2927" t="0"/>
          <a:stretch/>
        </p:blipFill>
        <p:spPr>
          <a:xfrm>
            <a:off x="29310" y="1418494"/>
            <a:ext cx="2842844" cy="45101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7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68483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/>
          <p:nvPr/>
        </p:nvSpPr>
        <p:spPr>
          <a:xfrm>
            <a:off x="2104461" y="3717231"/>
            <a:ext cx="8076859" cy="126925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모델 성능 개선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(텍스트와 이미지를 함께 처리하는 모델 적용 예정)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/>
          <p:nvPr/>
        </p:nvSpPr>
        <p:spPr>
          <a:xfrm>
            <a:off x="2104462" y="1971034"/>
            <a:ext cx="8076859" cy="126925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크롤링을 통해 얻는 장소의 특성 구체화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(개인 취향 고려)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447770" y="242943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 추후 계획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2502794" y="2790482"/>
            <a:ext cx="7186412" cy="1277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8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</a:t>
            </a:r>
            <a:endParaRPr b="1" i="0" sz="8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9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 txBox="1"/>
          <p:nvPr/>
        </p:nvSpPr>
        <p:spPr>
          <a:xfrm>
            <a:off x="2502794" y="2790482"/>
            <a:ext cx="7186412" cy="1277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ko-KR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b="0" i="0" sz="8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/>
          <p:cNvPicPr preferRelativeResize="0"/>
          <p:nvPr/>
        </p:nvPicPr>
        <p:blipFill rotWithShape="1">
          <a:blip r:embed="rId4">
            <a:alphaModFix/>
          </a:blip>
          <a:srcRect b="77722" l="6370" r="6172" t="0"/>
          <a:stretch/>
        </p:blipFill>
        <p:spPr>
          <a:xfrm>
            <a:off x="3768995" y="883777"/>
            <a:ext cx="4654009" cy="148403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 txBox="1"/>
          <p:nvPr/>
        </p:nvSpPr>
        <p:spPr>
          <a:xfrm>
            <a:off x="414255" y="270416"/>
            <a:ext cx="6848191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개요 – 배경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1"/>
          <p:cNvPicPr preferRelativeResize="0"/>
          <p:nvPr/>
        </p:nvPicPr>
        <p:blipFill rotWithShape="1">
          <a:blip r:embed="rId5">
            <a:alphaModFix amt="0"/>
          </a:blip>
          <a:srcRect b="0" l="0" r="0" t="14528"/>
          <a:stretch/>
        </p:blipFill>
        <p:spPr>
          <a:xfrm>
            <a:off x="1794645" y="2531443"/>
            <a:ext cx="3877050" cy="287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6">
            <a:alphaModFix amt="0"/>
          </a:blip>
          <a:srcRect b="0" l="0" r="0" t="12786"/>
          <a:stretch/>
        </p:blipFill>
        <p:spPr>
          <a:xfrm>
            <a:off x="6921133" y="2270512"/>
            <a:ext cx="3852759" cy="313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4">
            <a:alphaModFix/>
          </a:blip>
          <a:srcRect b="6339" l="6370" r="6172" t="26837"/>
          <a:stretch/>
        </p:blipFill>
        <p:spPr>
          <a:xfrm>
            <a:off x="3768995" y="2367813"/>
            <a:ext cx="4654009" cy="4451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0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9975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0"/>
          <p:cNvSpPr/>
          <p:nvPr/>
        </p:nvSpPr>
        <p:spPr>
          <a:xfrm>
            <a:off x="2441916" y="3309188"/>
            <a:ext cx="7185600" cy="12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 txBox="1"/>
          <p:nvPr/>
        </p:nvSpPr>
        <p:spPr>
          <a:xfrm>
            <a:off x="344766" y="299153"/>
            <a:ext cx="11692358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개요 – 배경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0"/>
          <p:cNvSpPr txBox="1"/>
          <p:nvPr/>
        </p:nvSpPr>
        <p:spPr>
          <a:xfrm>
            <a:off x="2695423" y="6235289"/>
            <a:ext cx="1929514" cy="430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실제 후기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0"/>
          <p:cNvSpPr txBox="1"/>
          <p:nvPr/>
        </p:nvSpPr>
        <p:spPr>
          <a:xfrm>
            <a:off x="6828777" y="6287269"/>
            <a:ext cx="3613166" cy="430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광고(바이럴 마케팅)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0"/>
          <p:cNvSpPr txBox="1"/>
          <p:nvPr/>
        </p:nvSpPr>
        <p:spPr>
          <a:xfrm>
            <a:off x="5241616" y="3818919"/>
            <a:ext cx="1587161" cy="918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/>
          </a:p>
        </p:txBody>
      </p:sp>
      <p:pic>
        <p:nvPicPr>
          <p:cNvPr id="48" name="Google Shape;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9096" y="309030"/>
            <a:ext cx="1137053" cy="105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8532" y="256311"/>
            <a:ext cx="1167809" cy="1107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33407" y="1781771"/>
            <a:ext cx="2813564" cy="436590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" name="Google Shape;5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1778" y="1791502"/>
            <a:ext cx="2668822" cy="431157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" name="Google Shape;52;p20"/>
          <p:cNvSpPr txBox="1"/>
          <p:nvPr/>
        </p:nvSpPr>
        <p:spPr>
          <a:xfrm>
            <a:off x="1325306" y="979064"/>
            <a:ext cx="6458484" cy="547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ko-KR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최신</a:t>
            </a: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정보를 내가 </a:t>
            </a:r>
            <a:r>
              <a:rPr b="1" i="0" lang="ko-KR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원하는대로</a:t>
            </a: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"/>
          <p:cNvSpPr txBox="1"/>
          <p:nvPr/>
        </p:nvSpPr>
        <p:spPr>
          <a:xfrm>
            <a:off x="453682" y="164485"/>
            <a:ext cx="424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개요 - 목적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1"/>
          <p:cNvSpPr txBox="1"/>
          <p:nvPr/>
        </p:nvSpPr>
        <p:spPr>
          <a:xfrm>
            <a:off x="789201" y="829889"/>
            <a:ext cx="10386362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 프로젝트는 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ko-KR" sz="2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트렌디한 관광지 추천 시스템</a:t>
            </a:r>
            <a:r>
              <a:rPr b="1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개발을 목적으로 함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21"/>
          <p:cNvGrpSpPr/>
          <p:nvPr/>
        </p:nvGrpSpPr>
        <p:grpSpPr>
          <a:xfrm>
            <a:off x="1662235" y="1846203"/>
            <a:ext cx="8867530" cy="4376798"/>
            <a:chOff x="-2065868" y="1553802"/>
            <a:chExt cx="8867530" cy="4868332"/>
          </a:xfrm>
        </p:grpSpPr>
        <p:sp>
          <p:nvSpPr>
            <p:cNvPr id="61" name="Google Shape;61;p21"/>
            <p:cNvSpPr/>
            <p:nvPr/>
          </p:nvSpPr>
          <p:spPr>
            <a:xfrm>
              <a:off x="-2032001" y="1570736"/>
              <a:ext cx="8830734" cy="1057867"/>
            </a:xfrm>
            <a:custGeom>
              <a:rect b="b" l="l" r="r" t="t"/>
              <a:pathLst>
                <a:path extrusionOk="0" h="1693333" w="8128000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1886350" spcFirstLastPara="1" rIns="91425" wrap="square" tIns="914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2022.10.04 ~ 2022.10.08 ( 5 일간)</a:t>
              </a:r>
              <a:endPara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1"/>
            <p:cNvSpPr/>
            <p:nvPr/>
          </p:nvSpPr>
          <p:spPr>
            <a:xfrm>
              <a:off x="-2065868" y="1553802"/>
              <a:ext cx="1624545" cy="1074801"/>
            </a:xfrm>
            <a:prstGeom prst="roundRect">
              <a:avLst>
                <a:gd fmla="val 10000" name="adj"/>
              </a:avLst>
            </a:prstGeom>
            <a:solidFill>
              <a:srgbClr val="034DBB"/>
            </a:solidFill>
            <a:ln cap="flat" cmpd="sng" w="25400">
              <a:solidFill>
                <a:srgbClr val="034D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기간</a:t>
              </a:r>
              <a:endParaRPr/>
            </a:p>
          </p:txBody>
        </p:sp>
        <p:sp>
          <p:nvSpPr>
            <p:cNvPr id="63" name="Google Shape;63;p21"/>
            <p:cNvSpPr/>
            <p:nvPr/>
          </p:nvSpPr>
          <p:spPr>
            <a:xfrm>
              <a:off x="-2065868" y="2882213"/>
              <a:ext cx="8867530" cy="1591559"/>
            </a:xfrm>
            <a:custGeom>
              <a:rect b="b" l="l" r="r" t="t"/>
              <a:pathLst>
                <a:path extrusionOk="0" h="1693333" w="8128000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1886350" spcFirstLastPara="1" rIns="91425" wrap="square" tIns="91425">
              <a:noAutofit/>
            </a:bodyPr>
            <a:lstStyle/>
            <a:p>
              <a:pPr indent="-171450" lvl="1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관광정보의 생산에 비용이 많이 소요되고 있음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핫플레이스를 소개하는 정보의 가치도 높아지고 있음</a:t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1"/>
            <p:cNvSpPr/>
            <p:nvPr/>
          </p:nvSpPr>
          <p:spPr>
            <a:xfrm>
              <a:off x="-2065868" y="2882212"/>
              <a:ext cx="1624545" cy="1591559"/>
            </a:xfrm>
            <a:prstGeom prst="roundRect">
              <a:avLst>
                <a:gd fmla="val 10000" name="adj"/>
              </a:avLst>
            </a:prstGeom>
            <a:solidFill>
              <a:srgbClr val="034DBB"/>
            </a:solidFill>
            <a:ln cap="flat" cmpd="sng" w="25400">
              <a:solidFill>
                <a:srgbClr val="034D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배경</a:t>
              </a:r>
              <a:endParaRPr/>
            </a:p>
          </p:txBody>
        </p:sp>
        <p:sp>
          <p:nvSpPr>
            <p:cNvPr id="65" name="Google Shape;65;p21"/>
            <p:cNvSpPr/>
            <p:nvPr/>
          </p:nvSpPr>
          <p:spPr>
            <a:xfrm>
              <a:off x="-2032001" y="4830574"/>
              <a:ext cx="8830734" cy="1591560"/>
            </a:xfrm>
            <a:custGeom>
              <a:rect b="b" l="l" r="r" t="t"/>
              <a:pathLst>
                <a:path extrusionOk="0" h="1693333" w="8128000">
                  <a:moveTo>
                    <a:pt x="0" y="169333"/>
                  </a:moveTo>
                  <a:cubicBezTo>
                    <a:pt x="0" y="75813"/>
                    <a:pt x="75813" y="0"/>
                    <a:pt x="169333" y="0"/>
                  </a:cubicBezTo>
                  <a:lnTo>
                    <a:pt x="7958667" y="0"/>
                  </a:lnTo>
                  <a:cubicBezTo>
                    <a:pt x="8052187" y="0"/>
                    <a:pt x="8128000" y="75813"/>
                    <a:pt x="8128000" y="169333"/>
                  </a:cubicBezTo>
                  <a:lnTo>
                    <a:pt x="8128000" y="1524000"/>
                  </a:lnTo>
                  <a:cubicBezTo>
                    <a:pt x="8128000" y="1617520"/>
                    <a:pt x="8052187" y="1693333"/>
                    <a:pt x="7958667" y="1693333"/>
                  </a:cubicBezTo>
                  <a:lnTo>
                    <a:pt x="169333" y="1693333"/>
                  </a:lnTo>
                  <a:cubicBezTo>
                    <a:pt x="75813" y="1693333"/>
                    <a:pt x="0" y="1617520"/>
                    <a:pt x="0" y="1524000"/>
                  </a:cubicBezTo>
                  <a:lnTo>
                    <a:pt x="0" y="169333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1886350" spcFirstLastPara="1" rIns="91425" wrap="square" tIns="91425">
              <a:noAutofit/>
            </a:bodyPr>
            <a:lstStyle/>
            <a:p>
              <a:pPr indent="-171450" lvl="1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 자동화를 </a:t>
              </a: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통해 더 적은 비용으로 양질의 관광 데이터를 제공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"/>
              </a:pPr>
              <a:r>
                <a:rPr b="0" i="0" lang="ko-KR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사용자의 편의성과 접근성을 고려한 </a:t>
              </a:r>
              <a:r>
                <a:rPr b="0" i="0" lang="ko-KR" sz="20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디지털 여행정보서비스 개발</a:t>
              </a:r>
              <a:endParaRPr b="0" i="0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1"/>
            <p:cNvSpPr/>
            <p:nvPr/>
          </p:nvSpPr>
          <p:spPr>
            <a:xfrm>
              <a:off x="-2032000" y="4830572"/>
              <a:ext cx="1590677" cy="1591559"/>
            </a:xfrm>
            <a:prstGeom prst="roundRect">
              <a:avLst>
                <a:gd fmla="val 10000" name="adj"/>
              </a:avLst>
            </a:prstGeom>
            <a:solidFill>
              <a:srgbClr val="034DBB"/>
            </a:solidFill>
            <a:ln cap="flat" cmpd="sng" w="25400">
              <a:solidFill>
                <a:srgbClr val="034DB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목적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2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2"/>
          <p:cNvSpPr txBox="1"/>
          <p:nvPr/>
        </p:nvSpPr>
        <p:spPr>
          <a:xfrm>
            <a:off x="479519" y="134999"/>
            <a:ext cx="5294095" cy="486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개요 - 구축 범위</a:t>
            </a:r>
            <a:endParaRPr b="1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2"/>
          <p:cNvSpPr txBox="1"/>
          <p:nvPr/>
        </p:nvSpPr>
        <p:spPr>
          <a:xfrm>
            <a:off x="788279" y="874800"/>
            <a:ext cx="9567004" cy="412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 프로젝트의 구축범위 : 관광지 데이터를 활용하여 분류하는 모델 구축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2"/>
          <p:cNvSpPr/>
          <p:nvPr/>
        </p:nvSpPr>
        <p:spPr>
          <a:xfrm>
            <a:off x="380306" y="4010064"/>
            <a:ext cx="1509597" cy="718486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12700">
            <a:solidFill>
              <a:srgbClr val="034DB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보유 데이터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2"/>
          <p:cNvSpPr/>
          <p:nvPr/>
        </p:nvSpPr>
        <p:spPr>
          <a:xfrm>
            <a:off x="380306" y="2568857"/>
            <a:ext cx="1509597" cy="468381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12700">
            <a:solidFill>
              <a:srgbClr val="034DB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국가 및 공공기관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2"/>
          <p:cNvSpPr/>
          <p:nvPr/>
        </p:nvSpPr>
        <p:spPr>
          <a:xfrm>
            <a:off x="1984905" y="2562721"/>
            <a:ext cx="2176841" cy="46549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한국관광공사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"/>
          <p:cNvSpPr/>
          <p:nvPr/>
        </p:nvSpPr>
        <p:spPr>
          <a:xfrm>
            <a:off x="1984905" y="4020130"/>
            <a:ext cx="2176841" cy="694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관광 데이터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(약 24,000건 이상)</a:t>
            </a:r>
            <a:endParaRPr/>
          </a:p>
        </p:txBody>
      </p:sp>
      <p:cxnSp>
        <p:nvCxnSpPr>
          <p:cNvPr id="78" name="Google Shape;78;p22"/>
          <p:cNvCxnSpPr/>
          <p:nvPr/>
        </p:nvCxnSpPr>
        <p:spPr>
          <a:xfrm>
            <a:off x="407507" y="2437097"/>
            <a:ext cx="3779046" cy="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dash"/>
            <a:miter lim="8000"/>
            <a:headEnd len="sm" w="sm" type="none"/>
            <a:tailEnd len="sm" w="sm" type="none"/>
          </a:ln>
        </p:spPr>
      </p:cxnSp>
      <p:sp>
        <p:nvSpPr>
          <p:cNvPr id="79" name="Google Shape;79;p22"/>
          <p:cNvSpPr/>
          <p:nvPr/>
        </p:nvSpPr>
        <p:spPr>
          <a:xfrm>
            <a:off x="5147351" y="2834279"/>
            <a:ext cx="2525160" cy="255691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텍스트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데이터를 분석하여 맞춤형 관광정보 제공 모델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데이터를 분석하여 맞춤형 관광정보 제공 모델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2"/>
          <p:cNvSpPr/>
          <p:nvPr/>
        </p:nvSpPr>
        <p:spPr>
          <a:xfrm>
            <a:off x="1442362" y="1901287"/>
            <a:ext cx="1706288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소스 데이터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22"/>
          <p:cNvCxnSpPr/>
          <p:nvPr/>
        </p:nvCxnSpPr>
        <p:spPr>
          <a:xfrm flipH="1" rot="10800000">
            <a:off x="5147351" y="2436026"/>
            <a:ext cx="2525160" cy="72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dash"/>
            <a:miter lim="8000"/>
            <a:headEnd len="sm" w="sm" type="none"/>
            <a:tailEnd len="sm" w="sm" type="none"/>
          </a:ln>
        </p:spPr>
      </p:cxnSp>
      <p:sp>
        <p:nvSpPr>
          <p:cNvPr id="82" name="Google Shape;82;p22"/>
          <p:cNvSpPr/>
          <p:nvPr/>
        </p:nvSpPr>
        <p:spPr>
          <a:xfrm>
            <a:off x="5699571" y="1901286"/>
            <a:ext cx="1420719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구축 범위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2"/>
          <p:cNvSpPr/>
          <p:nvPr/>
        </p:nvSpPr>
        <p:spPr>
          <a:xfrm>
            <a:off x="8453590" y="2834278"/>
            <a:ext cx="3403027" cy="25569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-182520" lvl="0" marL="1825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400"/>
              <a:buFont typeface="Noto Sans Symbols"/>
              <a:buChar char="▪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전국 관광지 정보에 대한 </a:t>
            </a:r>
            <a:r>
              <a:rPr b="0" i="0" lang="ko-K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체계적인 관리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040" lvl="0" marL="176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ko-K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맞춤형 </a:t>
            </a: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여행정보 제공을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통한 관광객 유치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040" lvl="0" marL="176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 장려로 지역 경제 및 관광 산업 활성화 촉진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040" lvl="0" marL="176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관광 관련 </a:t>
            </a:r>
            <a:r>
              <a:rPr b="0" i="0" lang="ko-K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확장형 SW 및 비즈니스 모델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(광고, 관광상품 중개 등) 개발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/>
          <p:nvPr/>
        </p:nvSpPr>
        <p:spPr>
          <a:xfrm>
            <a:off x="380306" y="4895731"/>
            <a:ext cx="1509597" cy="943493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12700">
            <a:solidFill>
              <a:srgbClr val="034DB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연구 논문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"/>
          <p:cNvSpPr/>
          <p:nvPr/>
        </p:nvSpPr>
        <p:spPr>
          <a:xfrm>
            <a:off x="1984905" y="4895731"/>
            <a:ext cx="2176841" cy="94349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관광지 이미지와 인식차이 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관광단지의 효율적 개발 방안에 대한 연구 논문 참고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"/>
          <p:cNvSpPr/>
          <p:nvPr/>
        </p:nvSpPr>
        <p:spPr>
          <a:xfrm>
            <a:off x="4449105" y="3562760"/>
            <a:ext cx="409698" cy="12559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/>
          <p:nvPr/>
        </p:nvSpPr>
        <p:spPr>
          <a:xfrm>
            <a:off x="7858201" y="3562760"/>
            <a:ext cx="409698" cy="12559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22"/>
          <p:cNvCxnSpPr/>
          <p:nvPr/>
        </p:nvCxnSpPr>
        <p:spPr>
          <a:xfrm>
            <a:off x="8453590" y="2436026"/>
            <a:ext cx="3403027" cy="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dash"/>
            <a:miter lim="8000"/>
            <a:headEnd len="sm" w="sm" type="none"/>
            <a:tailEnd len="sm" w="sm" type="none"/>
          </a:ln>
        </p:spPr>
      </p:cxnSp>
      <p:sp>
        <p:nvSpPr>
          <p:cNvPr id="89" name="Google Shape;89;p22"/>
          <p:cNvSpPr/>
          <p:nvPr/>
        </p:nvSpPr>
        <p:spPr>
          <a:xfrm>
            <a:off x="9444744" y="1887196"/>
            <a:ext cx="1420718" cy="36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 효과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2"/>
          <p:cNvSpPr/>
          <p:nvPr/>
        </p:nvSpPr>
        <p:spPr>
          <a:xfrm>
            <a:off x="379712" y="3161322"/>
            <a:ext cx="1509597" cy="718486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12700">
            <a:solidFill>
              <a:srgbClr val="034DB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크롤링 데이터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2"/>
          <p:cNvSpPr/>
          <p:nvPr/>
        </p:nvSpPr>
        <p:spPr>
          <a:xfrm>
            <a:off x="1984311" y="3171388"/>
            <a:ext cx="2176841" cy="6948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블로그,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인스타그램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>
            <p:ph idx="4294967295" type="title"/>
          </p:nvPr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조직 및 역할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3"/>
          <p:cNvSpPr txBox="1"/>
          <p:nvPr>
            <p:ph idx="4294967295" type="body"/>
          </p:nvPr>
        </p:nvSpPr>
        <p:spPr>
          <a:xfrm>
            <a:off x="489526" y="925239"/>
            <a:ext cx="11212948" cy="468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ko-KR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팀장 박병준을 전체 리더로 본 시스템 구축이 진행되며, 투입 인력별 역할은 아래와 같음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23"/>
          <p:cNvCxnSpPr/>
          <p:nvPr/>
        </p:nvCxnSpPr>
        <p:spPr>
          <a:xfrm>
            <a:off x="1372552" y="2832475"/>
            <a:ext cx="9301839" cy="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dash"/>
            <a:miter lim="8000"/>
            <a:headEnd len="sm" w="sm" type="none"/>
            <a:tailEnd len="sm" w="sm" type="none"/>
          </a:ln>
        </p:spPr>
      </p:cxnSp>
      <p:sp>
        <p:nvSpPr>
          <p:cNvPr id="100" name="Google Shape;100;p23"/>
          <p:cNvSpPr/>
          <p:nvPr/>
        </p:nvSpPr>
        <p:spPr>
          <a:xfrm>
            <a:off x="4359834" y="2051696"/>
            <a:ext cx="3467981" cy="398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조직도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" name="Google Shape;101;p23"/>
          <p:cNvGrpSpPr/>
          <p:nvPr/>
        </p:nvGrpSpPr>
        <p:grpSpPr>
          <a:xfrm>
            <a:off x="1404850" y="4062292"/>
            <a:ext cx="9382299" cy="1610374"/>
            <a:chOff x="994941" y="3926647"/>
            <a:chExt cx="9382299" cy="1610374"/>
          </a:xfrm>
        </p:grpSpPr>
        <p:grpSp>
          <p:nvGrpSpPr>
            <p:cNvPr id="102" name="Google Shape;102;p23"/>
            <p:cNvGrpSpPr/>
            <p:nvPr/>
          </p:nvGrpSpPr>
          <p:grpSpPr>
            <a:xfrm>
              <a:off x="5772513" y="3933215"/>
              <a:ext cx="2231280" cy="1593777"/>
              <a:chOff x="4304701" y="4708269"/>
              <a:chExt cx="2231280" cy="1593777"/>
            </a:xfrm>
          </p:grpSpPr>
          <p:sp>
            <p:nvSpPr>
              <p:cNvPr id="103" name="Google Shape;103;p23"/>
              <p:cNvSpPr/>
              <p:nvPr/>
            </p:nvSpPr>
            <p:spPr>
              <a:xfrm>
                <a:off x="4304701" y="5225709"/>
                <a:ext cx="2229840" cy="1076337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-"/>
                </a:pPr>
                <a:r>
                  <a:rPr b="0" i="0" lang="ko-KR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워크 스페이스 관리</a:t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Char char="-"/>
                </a:pPr>
                <a:r>
                  <a:rPr b="0" i="0" lang="ko-KR" sz="13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필터링</a:t>
                </a:r>
                <a:endParaRPr b="0" i="0" sz="1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텍스트 분류 모델 개발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3"/>
              <p:cNvSpPr/>
              <p:nvPr/>
            </p:nvSpPr>
            <p:spPr>
              <a:xfrm>
                <a:off x="4304701" y="4708269"/>
                <a:ext cx="2231280" cy="521799"/>
              </a:xfrm>
              <a:prstGeom prst="rect">
                <a:avLst/>
              </a:prstGeom>
              <a:solidFill>
                <a:srgbClr val="034DBB"/>
              </a:solidFill>
              <a:ln cap="flat" cmpd="sng" w="19050">
                <a:solidFill>
                  <a:srgbClr val="034DB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신민수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5" name="Google Shape;105;p23"/>
            <p:cNvGrpSpPr/>
            <p:nvPr/>
          </p:nvGrpSpPr>
          <p:grpSpPr>
            <a:xfrm>
              <a:off x="3382283" y="3926647"/>
              <a:ext cx="2231280" cy="1610374"/>
              <a:chOff x="6649021" y="4708269"/>
              <a:chExt cx="2231280" cy="1610374"/>
            </a:xfrm>
          </p:grpSpPr>
          <p:sp>
            <p:nvSpPr>
              <p:cNvPr id="106" name="Google Shape;106;p23"/>
              <p:cNvSpPr/>
              <p:nvPr/>
            </p:nvSpPr>
            <p:spPr>
              <a:xfrm>
                <a:off x="6649021" y="4708269"/>
                <a:ext cx="2231280" cy="537699"/>
              </a:xfrm>
              <a:prstGeom prst="rect">
                <a:avLst/>
              </a:prstGeom>
              <a:solidFill>
                <a:srgbClr val="034DBB"/>
              </a:solidFill>
              <a:ln cap="flat" cmpd="sng" w="19050">
                <a:solidFill>
                  <a:srgbClr val="034DB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이재상</a:t>
                </a:r>
                <a:endParaRPr b="0" i="0" sz="105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3"/>
              <p:cNvSpPr/>
              <p:nvPr/>
            </p:nvSpPr>
            <p:spPr>
              <a:xfrm>
                <a:off x="6649696" y="5242306"/>
                <a:ext cx="2229840" cy="1076337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프로젝트 계획서 제작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수집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이미지 분류 모델 개발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" name="Google Shape;108;p23"/>
            <p:cNvGrpSpPr/>
            <p:nvPr/>
          </p:nvGrpSpPr>
          <p:grpSpPr>
            <a:xfrm>
              <a:off x="8145960" y="3941006"/>
              <a:ext cx="2231280" cy="1584109"/>
              <a:chOff x="1903141" y="4713349"/>
              <a:chExt cx="2231280" cy="1584109"/>
            </a:xfrm>
          </p:grpSpPr>
          <p:sp>
            <p:nvSpPr>
              <p:cNvPr id="109" name="Google Shape;109;p23"/>
              <p:cNvSpPr/>
              <p:nvPr/>
            </p:nvSpPr>
            <p:spPr>
              <a:xfrm>
                <a:off x="1903141" y="4713349"/>
                <a:ext cx="2231280" cy="507771"/>
              </a:xfrm>
              <a:prstGeom prst="rect">
                <a:avLst/>
              </a:prstGeom>
              <a:solidFill>
                <a:srgbClr val="034DBB"/>
              </a:solidFill>
              <a:ln cap="flat" cmpd="sng" w="19050">
                <a:solidFill>
                  <a:srgbClr val="034DB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1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1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허채범</a:t>
                </a:r>
                <a:endParaRPr b="0" i="0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23"/>
              <p:cNvSpPr/>
              <p:nvPr/>
            </p:nvSpPr>
            <p:spPr>
              <a:xfrm>
                <a:off x="1908699" y="5221121"/>
                <a:ext cx="2224086" cy="1076337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당일 회의록 작성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트렌드 분석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텍스트 분류 모델 개발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111;p23"/>
            <p:cNvGrpSpPr/>
            <p:nvPr/>
          </p:nvGrpSpPr>
          <p:grpSpPr>
            <a:xfrm>
              <a:off x="994941" y="3935979"/>
              <a:ext cx="2231477" cy="1587521"/>
              <a:chOff x="1498590" y="3045223"/>
              <a:chExt cx="2231477" cy="1587521"/>
            </a:xfrm>
          </p:grpSpPr>
          <p:sp>
            <p:nvSpPr>
              <p:cNvPr id="112" name="Google Shape;112;p23"/>
              <p:cNvSpPr/>
              <p:nvPr/>
            </p:nvSpPr>
            <p:spPr>
              <a:xfrm>
                <a:off x="1500227" y="3556407"/>
                <a:ext cx="2229840" cy="1076337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전반적 문서화 작업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저장 및 관리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85750" lvl="0" marL="285750" marR="0" rtl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-"/>
                </a:pPr>
                <a:r>
                  <a:rPr b="0" i="0" lang="ko-KR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이미지 분류 모델 개발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23"/>
              <p:cNvSpPr/>
              <p:nvPr/>
            </p:nvSpPr>
            <p:spPr>
              <a:xfrm>
                <a:off x="1498590" y="3045223"/>
                <a:ext cx="2229840" cy="496800"/>
              </a:xfrm>
              <a:prstGeom prst="rect">
                <a:avLst/>
              </a:prstGeom>
              <a:solidFill>
                <a:srgbClr val="FF0000"/>
              </a:solidFill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ko-KR" sz="16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박병준</a:t>
                </a:r>
                <a:endParaRPr b="0" i="0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" name="Google Shape;114;p23"/>
          <p:cNvGrpSpPr/>
          <p:nvPr/>
        </p:nvGrpSpPr>
        <p:grpSpPr>
          <a:xfrm>
            <a:off x="2519770" y="3382698"/>
            <a:ext cx="7148110" cy="688926"/>
            <a:chOff x="2160730" y="3536302"/>
            <a:chExt cx="7148110" cy="688926"/>
          </a:xfrm>
        </p:grpSpPr>
        <p:cxnSp>
          <p:nvCxnSpPr>
            <p:cNvPr id="115" name="Google Shape;115;p23"/>
            <p:cNvCxnSpPr/>
            <p:nvPr/>
          </p:nvCxnSpPr>
          <p:spPr>
            <a:xfrm>
              <a:off x="2160730" y="3536302"/>
              <a:ext cx="714811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23"/>
            <p:cNvCxnSpPr>
              <a:endCxn id="113" idx="0"/>
            </p:cNvCxnSpPr>
            <p:nvPr/>
          </p:nvCxnSpPr>
          <p:spPr>
            <a:xfrm>
              <a:off x="2160730" y="3545728"/>
              <a:ext cx="0" cy="67950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23"/>
            <p:cNvCxnSpPr/>
            <p:nvPr/>
          </p:nvCxnSpPr>
          <p:spPr>
            <a:xfrm flipH="1">
              <a:off x="9298648" y="3536302"/>
              <a:ext cx="10192" cy="670262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23"/>
            <p:cNvCxnSpPr/>
            <p:nvPr/>
          </p:nvCxnSpPr>
          <p:spPr>
            <a:xfrm>
              <a:off x="6938302" y="3536302"/>
              <a:ext cx="0" cy="670263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23"/>
            <p:cNvCxnSpPr/>
            <p:nvPr/>
          </p:nvCxnSpPr>
          <p:spPr>
            <a:xfrm>
              <a:off x="4557214" y="3536302"/>
              <a:ext cx="0" cy="670264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/>
          <p:nvPr/>
        </p:nvSpPr>
        <p:spPr>
          <a:xfrm>
            <a:off x="2351307" y="1915652"/>
            <a:ext cx="8797339" cy="3325090"/>
          </a:xfrm>
          <a:prstGeom prst="roundRect">
            <a:avLst>
              <a:gd fmla="val 10154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핫플레이스 검색 및 추천 시스템</a:t>
            </a:r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2407854" y="2804949"/>
            <a:ext cx="1588519" cy="1915180"/>
          </a:xfrm>
          <a:prstGeom prst="roundRect">
            <a:avLst>
              <a:gd fmla="val 10154" name="adj"/>
            </a:avLst>
          </a:prstGeom>
          <a:solidFill>
            <a:schemeClr val="l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 인터페이스</a:t>
            </a:r>
            <a:endParaRPr/>
          </a:p>
        </p:txBody>
      </p:sp>
      <p:sp>
        <p:nvSpPr>
          <p:cNvPr id="127" name="Google Shape;127;p24"/>
          <p:cNvSpPr txBox="1"/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프로젝트 구성 - UML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2499336" y="3223378"/>
            <a:ext cx="360314" cy="562520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4643392" y="2804950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기능 구현</a:t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2925046" y="3214610"/>
            <a:ext cx="360314" cy="562520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추천</a:t>
            </a:r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3345447" y="3223378"/>
            <a:ext cx="566470" cy="562520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트렌드 분석</a:t>
            </a:r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2499336" y="3856482"/>
            <a:ext cx="1412581" cy="745400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6015398" y="2804951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7372350" y="2804952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</a:t>
            </a:r>
            <a:endParaRPr/>
          </a:p>
        </p:txBody>
      </p:sp>
      <p:sp>
        <p:nvSpPr>
          <p:cNvPr id="135" name="Google Shape;135;p24"/>
          <p:cNvSpPr/>
          <p:nvPr/>
        </p:nvSpPr>
        <p:spPr>
          <a:xfrm>
            <a:off x="8713194" y="2804953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분류</a:t>
            </a:r>
            <a:endParaRPr/>
          </a:p>
        </p:txBody>
      </p:sp>
      <p:sp>
        <p:nvSpPr>
          <p:cNvPr id="136" name="Google Shape;136;p24"/>
          <p:cNvSpPr/>
          <p:nvPr/>
        </p:nvSpPr>
        <p:spPr>
          <a:xfrm>
            <a:off x="10077792" y="2804949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수집</a:t>
            </a:r>
            <a:endParaRPr/>
          </a:p>
        </p:txBody>
      </p:sp>
      <p:sp>
        <p:nvSpPr>
          <p:cNvPr id="137" name="Google Shape;137;p24"/>
          <p:cNvSpPr txBox="1"/>
          <p:nvPr/>
        </p:nvSpPr>
        <p:spPr>
          <a:xfrm>
            <a:off x="-2247" y="4094078"/>
            <a:ext cx="8247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endParaRPr/>
          </a:p>
        </p:txBody>
      </p:sp>
      <p:cxnSp>
        <p:nvCxnSpPr>
          <p:cNvPr id="138" name="Google Shape;138;p24"/>
          <p:cNvCxnSpPr/>
          <p:nvPr/>
        </p:nvCxnSpPr>
        <p:spPr>
          <a:xfrm>
            <a:off x="4053743" y="3586036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" name="Google Shape;139;p24"/>
          <p:cNvCxnSpPr/>
          <p:nvPr/>
        </p:nvCxnSpPr>
        <p:spPr>
          <a:xfrm rot="10800000">
            <a:off x="4026679" y="3914352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5413160" y="3587699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1" name="Google Shape;141;p24"/>
          <p:cNvCxnSpPr/>
          <p:nvPr/>
        </p:nvCxnSpPr>
        <p:spPr>
          <a:xfrm rot="10800000">
            <a:off x="5376952" y="3916015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p24"/>
          <p:cNvCxnSpPr/>
          <p:nvPr/>
        </p:nvCxnSpPr>
        <p:spPr>
          <a:xfrm rot="10800000">
            <a:off x="6759263" y="3735958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" name="Google Shape;143;p24"/>
          <p:cNvCxnSpPr/>
          <p:nvPr/>
        </p:nvCxnSpPr>
        <p:spPr>
          <a:xfrm rot="10800000">
            <a:off x="8098038" y="3757487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" name="Google Shape;144;p24"/>
          <p:cNvCxnSpPr/>
          <p:nvPr/>
        </p:nvCxnSpPr>
        <p:spPr>
          <a:xfrm rot="10800000">
            <a:off x="9466358" y="3757487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5" name="Google Shape;145;p24"/>
          <p:cNvSpPr/>
          <p:nvPr/>
        </p:nvSpPr>
        <p:spPr>
          <a:xfrm>
            <a:off x="11416930" y="1915652"/>
            <a:ext cx="655073" cy="332509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외부 데이터</a:t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816639" y="2421870"/>
            <a:ext cx="1380815" cy="8309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카테고리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위치 데이터</a:t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775172" y="4053167"/>
            <a:ext cx="1505339" cy="73866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추천 코스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트렌드 플레이스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남자 윤곽선" id="148" name="Google Shape;148;p24"/>
          <p:cNvPicPr preferRelativeResize="0"/>
          <p:nvPr/>
        </p:nvPicPr>
        <p:blipFill rotWithShape="1">
          <a:blip r:embed="rId4">
            <a:alphaModFix/>
          </a:blip>
          <a:srcRect b="0" l="26789" r="26181" t="0"/>
          <a:stretch/>
        </p:blipFill>
        <p:spPr>
          <a:xfrm>
            <a:off x="101622" y="2731014"/>
            <a:ext cx="646436" cy="1363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4"/>
          <p:cNvCxnSpPr/>
          <p:nvPr/>
        </p:nvCxnSpPr>
        <p:spPr>
          <a:xfrm>
            <a:off x="825330" y="3501733"/>
            <a:ext cx="1396003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0" name="Google Shape;150;p24"/>
          <p:cNvCxnSpPr/>
          <p:nvPr/>
        </p:nvCxnSpPr>
        <p:spPr>
          <a:xfrm rot="10800000">
            <a:off x="816640" y="3830715"/>
            <a:ext cx="1380815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" name="Google Shape;151;p24"/>
          <p:cNvCxnSpPr/>
          <p:nvPr/>
        </p:nvCxnSpPr>
        <p:spPr>
          <a:xfrm rot="10800000">
            <a:off x="10824354" y="3753772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-774700"/>
            <a:ext cx="12192000" cy="85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2351307" y="1898071"/>
            <a:ext cx="8797339" cy="3325090"/>
          </a:xfrm>
          <a:prstGeom prst="roundRect">
            <a:avLst>
              <a:gd fmla="val 10154" name="adj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핫플레이스 검색 및 추천 시스템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2407854" y="2787368"/>
            <a:ext cx="1588519" cy="1915180"/>
          </a:xfrm>
          <a:prstGeom prst="roundRect">
            <a:avLst>
              <a:gd fmla="val 10154" name="adj"/>
            </a:avLst>
          </a:prstGeom>
          <a:solidFill>
            <a:schemeClr val="l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사용자 인터페이스</a:t>
            </a: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2499336" y="3205797"/>
            <a:ext cx="360314" cy="56252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4643392" y="2787369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기능 구현</a:t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2925046" y="3197029"/>
            <a:ext cx="360314" cy="56252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추천</a:t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3345447" y="3205797"/>
            <a:ext cx="566470" cy="56252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트렌드 분석</a:t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2499336" y="3838901"/>
            <a:ext cx="1412581" cy="745400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6015398" y="2787370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7F7F7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7372350" y="2787371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필터링</a:t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8713194" y="2787372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분류</a:t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0077792" y="2787368"/>
            <a:ext cx="702542" cy="1825989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수집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-2247" y="4076497"/>
            <a:ext cx="8247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</a:t>
            </a:r>
            <a:endParaRPr/>
          </a:p>
        </p:txBody>
      </p:sp>
      <p:cxnSp>
        <p:nvCxnSpPr>
          <p:cNvPr id="169" name="Google Shape;169;p25"/>
          <p:cNvCxnSpPr/>
          <p:nvPr/>
        </p:nvCxnSpPr>
        <p:spPr>
          <a:xfrm>
            <a:off x="4053743" y="3568455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0" name="Google Shape;170;p25"/>
          <p:cNvCxnSpPr/>
          <p:nvPr/>
        </p:nvCxnSpPr>
        <p:spPr>
          <a:xfrm rot="10800000">
            <a:off x="4026679" y="3896771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" name="Google Shape;171;p25"/>
          <p:cNvCxnSpPr/>
          <p:nvPr/>
        </p:nvCxnSpPr>
        <p:spPr>
          <a:xfrm>
            <a:off x="5413160" y="3570118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2" name="Google Shape;172;p25"/>
          <p:cNvCxnSpPr/>
          <p:nvPr/>
        </p:nvCxnSpPr>
        <p:spPr>
          <a:xfrm rot="10800000">
            <a:off x="5376952" y="3898434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25"/>
          <p:cNvCxnSpPr/>
          <p:nvPr/>
        </p:nvCxnSpPr>
        <p:spPr>
          <a:xfrm rot="10800000">
            <a:off x="6759263" y="3718377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" name="Google Shape;174;p25"/>
          <p:cNvCxnSpPr/>
          <p:nvPr/>
        </p:nvCxnSpPr>
        <p:spPr>
          <a:xfrm rot="10800000">
            <a:off x="8098038" y="3739906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5" name="Google Shape;175;p25"/>
          <p:cNvCxnSpPr/>
          <p:nvPr/>
        </p:nvCxnSpPr>
        <p:spPr>
          <a:xfrm rot="10800000">
            <a:off x="9466358" y="3739906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" name="Google Shape;176;p25"/>
          <p:cNvSpPr/>
          <p:nvPr/>
        </p:nvSpPr>
        <p:spPr>
          <a:xfrm>
            <a:off x="11416930" y="1898071"/>
            <a:ext cx="655073" cy="3325090"/>
          </a:xfrm>
          <a:prstGeom prst="roundRect">
            <a:avLst>
              <a:gd fmla="val 16667" name="adj"/>
            </a:avLst>
          </a:prstGeom>
          <a:solidFill>
            <a:srgbClr val="034DBB"/>
          </a:solidFill>
          <a:ln cap="flat" cmpd="sng" w="25400">
            <a:solidFill>
              <a:srgbClr val="034D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외부 데이터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816639" y="2404289"/>
            <a:ext cx="1380815" cy="83099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입력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카테고리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위치 데이터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775172" y="4035586"/>
            <a:ext cx="1505339" cy="73866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출력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추천 코스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· 트렌드 플레이스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남자 윤곽선" id="179" name="Google Shape;179;p25"/>
          <p:cNvPicPr preferRelativeResize="0"/>
          <p:nvPr/>
        </p:nvPicPr>
        <p:blipFill rotWithShape="1">
          <a:blip r:embed="rId4">
            <a:alphaModFix/>
          </a:blip>
          <a:srcRect b="0" l="26789" r="26181" t="0"/>
          <a:stretch/>
        </p:blipFill>
        <p:spPr>
          <a:xfrm>
            <a:off x="101622" y="2713433"/>
            <a:ext cx="646436" cy="13630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5"/>
          <p:cNvCxnSpPr/>
          <p:nvPr/>
        </p:nvCxnSpPr>
        <p:spPr>
          <a:xfrm>
            <a:off x="825330" y="3484152"/>
            <a:ext cx="1396003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1" name="Google Shape;181;p25"/>
          <p:cNvCxnSpPr/>
          <p:nvPr/>
        </p:nvCxnSpPr>
        <p:spPr>
          <a:xfrm rot="10800000">
            <a:off x="816640" y="3813134"/>
            <a:ext cx="1380815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" name="Google Shape;182;p25"/>
          <p:cNvCxnSpPr/>
          <p:nvPr/>
        </p:nvCxnSpPr>
        <p:spPr>
          <a:xfrm rot="10800000">
            <a:off x="10824354" y="3736191"/>
            <a:ext cx="566627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3" name="Google Shape;183;p25"/>
          <p:cNvSpPr txBox="1"/>
          <p:nvPr/>
        </p:nvSpPr>
        <p:spPr>
          <a:xfrm>
            <a:off x="479520" y="135000"/>
            <a:ext cx="10514880" cy="483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프로젝트 구성 - UML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